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69" r:id="rId3"/>
    <p:sldId id="270" r:id="rId4"/>
    <p:sldId id="274" r:id="rId5"/>
    <p:sldId id="272" r:id="rId6"/>
    <p:sldId id="271" r:id="rId7"/>
    <p:sldId id="275" r:id="rId8"/>
    <p:sldId id="276" r:id="rId9"/>
    <p:sldId id="277" r:id="rId10"/>
    <p:sldId id="281" r:id="rId11"/>
    <p:sldId id="282" r:id="rId12"/>
    <p:sldId id="279" r:id="rId13"/>
    <p:sldId id="283" r:id="rId14"/>
    <p:sldId id="284" r:id="rId15"/>
    <p:sldId id="285" r:id="rId16"/>
    <p:sldId id="286" r:id="rId17"/>
    <p:sldId id="287" r:id="rId18"/>
    <p:sldId id="273" r:id="rId19"/>
    <p:sldId id="288" r:id="rId20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67089" autoAdjust="0"/>
  </p:normalViewPr>
  <p:slideViewPr>
    <p:cSldViewPr snapToGrid="0" snapToObjects="1">
      <p:cViewPr varScale="1">
        <p:scale>
          <a:sx n="78" d="100"/>
          <a:sy n="78" d="100"/>
        </p:scale>
        <p:origin x="25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9EA34C-E5D8-A341-8A79-23AA1C7FF2C0}" type="datetimeFigureOut">
              <a:rPr lang="de-DE" smtClean="0"/>
              <a:t>20.06.2018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9C8B8C-5825-6A47-B184-82CA7BD42A9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3198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C8B8C-5825-6A47-B184-82CA7BD42A9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32063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C8B8C-5825-6A47-B184-82CA7BD42A9C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60024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C8B8C-5825-6A47-B184-82CA7BD42A9C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23672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C8B8C-5825-6A47-B184-82CA7BD42A9C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27357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C8B8C-5825-6A47-B184-82CA7BD42A9C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16985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C8B8C-5825-6A47-B184-82CA7BD42A9C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77514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C8B8C-5825-6A47-B184-82CA7BD42A9C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8624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C8B8C-5825-6A47-B184-82CA7BD42A9C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42786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C8B8C-5825-6A47-B184-82CA7BD42A9C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63465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C8B8C-5825-6A47-B184-82CA7BD42A9C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520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C8B8C-5825-6A47-B184-82CA7BD42A9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91854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C8B8C-5825-6A47-B184-82CA7BD42A9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0284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C8B8C-5825-6A47-B184-82CA7BD42A9C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11172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C8B8C-5825-6A47-B184-82CA7BD42A9C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49873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C8B8C-5825-6A47-B184-82CA7BD42A9C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29268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C8B8C-5825-6A47-B184-82CA7BD42A9C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76394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C8B8C-5825-6A47-B184-82CA7BD42A9C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03587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C8B8C-5825-6A47-B184-82CA7BD42A9C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87427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4F72E-F56B-4174-A14F-5D135D70C62B}" type="datetime1">
              <a:rPr lang="de-DE" smtClean="0"/>
              <a:t>21.06.2018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7051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469CB-808C-471A-BD56-87F2B8C806CC}" type="datetime1">
              <a:rPr lang="de-DE" smtClean="0"/>
              <a:t>21.06.2018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6023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F4BCF-FCA4-44D3-A3CB-20453D98DEB0}" type="datetime1">
              <a:rPr lang="de-DE" smtClean="0"/>
              <a:t>21.06.2018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6573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CAC1A-E0EF-4ED8-B520-5773C9B24501}" type="datetime1">
              <a:rPr lang="de-DE" smtClean="0"/>
              <a:t>21.06.2018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6576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4C71A-3043-42C2-BA62-8EED6BDF709D}" type="datetime1">
              <a:rPr lang="de-DE" smtClean="0"/>
              <a:t>21.06.2018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5847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276CA-96B7-4815-9977-120ECCD85265}" type="datetime1">
              <a:rPr lang="de-DE" smtClean="0"/>
              <a:t>21.06.2018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6991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8EA82-7F40-4449-954E-3F9438918F77}" type="datetime1">
              <a:rPr lang="de-DE" smtClean="0"/>
              <a:t>21.06.2018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3824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B41C0-841D-4867-A12A-4AA3E562F491}" type="datetime1">
              <a:rPr lang="de-DE" smtClean="0"/>
              <a:t>21.06.2018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9817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C3609-632C-4D82-BE9B-9B5A50446A29}" type="datetime1">
              <a:rPr lang="de-DE" smtClean="0"/>
              <a:t>21.06.2018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5545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26323-51D1-44B4-886D-CCA301F7FAB7}" type="datetime1">
              <a:rPr lang="de-DE" smtClean="0"/>
              <a:t>21.06.2018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1838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35BDE-0AED-4331-8995-ECADCA4A92A1}" type="datetime1">
              <a:rPr lang="de-DE" smtClean="0"/>
              <a:t>21.06.2018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762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E1281-97C0-4F87-815A-6550751E94A4}" type="datetime1">
              <a:rPr lang="de-DE" smtClean="0"/>
              <a:t>21.06.2018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4EDF39-ED76-124E-8FEE-69649FA67DB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7220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91C0A4A3-ACFE-5749-9F32-96609A34F1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939453"/>
            <a:ext cx="6858000" cy="3382028"/>
          </a:xfrm>
        </p:spPr>
        <p:txBody>
          <a:bodyPr>
            <a:noAutofit/>
          </a:bodyPr>
          <a:lstStyle/>
          <a:p>
            <a:r>
              <a:rPr lang="de-DE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Identifying </a:t>
            </a:r>
            <a:r>
              <a:rPr lang="de-DE" dirty="0" smtClean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Transmembrane</a:t>
            </a:r>
            <a:br>
              <a:rPr lang="de-DE" dirty="0" smtClean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de-DE" dirty="0" smtClean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Helices </a:t>
            </a:r>
            <a:r>
              <a:rPr lang="de-DE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</a:t>
            </a:r>
            <a:br>
              <a:rPr lang="de-DE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de-DE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Tertiary </a:t>
            </a:r>
            <a:r>
              <a:rPr lang="de-DE" dirty="0" smtClean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Structures</a:t>
            </a:r>
            <a:endParaRPr lang="de-DE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BCF69B79-CC74-0545-920C-31598BEAAA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8061" y="4431568"/>
            <a:ext cx="6858000" cy="1241822"/>
          </a:xfrm>
        </p:spPr>
        <p:txBody>
          <a:bodyPr/>
          <a:lstStyle/>
          <a:p>
            <a:r>
              <a:rPr lang="de-DE" dirty="0" smtClean="0"/>
              <a:t>SSBI – Project 3</a:t>
            </a:r>
          </a:p>
          <a:p>
            <a:r>
              <a:rPr lang="de-DE" dirty="0" smtClean="0"/>
              <a:t>Marco Klein, </a:t>
            </a:r>
            <a:r>
              <a:rPr lang="de-DE" dirty="0"/>
              <a:t>Julian </a:t>
            </a:r>
            <a:r>
              <a:rPr lang="de-DE" dirty="0" smtClean="0"/>
              <a:t>Späth, </a:t>
            </a:r>
            <a:r>
              <a:rPr lang="de-DE" dirty="0"/>
              <a:t>Julius </a:t>
            </a:r>
            <a:r>
              <a:rPr lang="de-DE" dirty="0" smtClean="0"/>
              <a:t>Vetter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44860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6293" y="179779"/>
            <a:ext cx="7886700" cy="1325563"/>
          </a:xfrm>
        </p:spPr>
        <p:txBody>
          <a:bodyPr>
            <a:normAutofit/>
          </a:bodyPr>
          <a:lstStyle/>
          <a:p>
            <a:r>
              <a:rPr lang="de-DE" sz="4800" b="1" dirty="0" smtClean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Optimisation result</a:t>
            </a:r>
            <a:endParaRPr lang="de-DE" sz="4800" b="1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10</a:t>
            </a:fld>
            <a:endParaRPr lang="de-DE" dirty="0"/>
          </a:p>
        </p:txBody>
      </p:sp>
      <p:pic>
        <p:nvPicPr>
          <p:cNvPr id="10" name="Picture 9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66" y="1361411"/>
            <a:ext cx="4500707" cy="496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22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6293" y="179779"/>
            <a:ext cx="7886700" cy="1325563"/>
          </a:xfrm>
        </p:spPr>
        <p:txBody>
          <a:bodyPr>
            <a:normAutofit/>
          </a:bodyPr>
          <a:lstStyle/>
          <a:p>
            <a:r>
              <a:rPr lang="de-DE" sz="4800" b="1" dirty="0" smtClean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Optimisation result</a:t>
            </a:r>
            <a:endParaRPr lang="de-DE" sz="4800" b="1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11</a:t>
            </a:fld>
            <a:endParaRPr lang="de-DE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66" y="1359243"/>
            <a:ext cx="4500707" cy="495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524" y="1641261"/>
            <a:ext cx="3719529" cy="20712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6881" y="4285108"/>
            <a:ext cx="3719529" cy="207124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194524" y="1117223"/>
            <a:ext cx="37195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Clr>
                <a:schemeClr val="accent1"/>
              </a:buClr>
            </a:pPr>
            <a:r>
              <a:rPr lang="en-US" sz="2800" dirty="0" smtClean="0"/>
              <a:t>Before</a:t>
            </a:r>
            <a:endParaRPr lang="en-US" sz="2800" dirty="0"/>
          </a:p>
        </p:txBody>
      </p:sp>
      <p:sp>
        <p:nvSpPr>
          <p:cNvPr id="9" name="Rectangle 8"/>
          <p:cNvSpPr/>
          <p:nvPr/>
        </p:nvSpPr>
        <p:spPr>
          <a:xfrm>
            <a:off x="5194523" y="3781088"/>
            <a:ext cx="37195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Clr>
                <a:schemeClr val="accent1"/>
              </a:buClr>
            </a:pPr>
            <a:r>
              <a:rPr lang="en-US" sz="2800" dirty="0" smtClean="0"/>
              <a:t>After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83604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800" b="1" dirty="0" smtClean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False Positive Removal</a:t>
            </a:r>
            <a:endParaRPr lang="de-DE" sz="4800" b="1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64437"/>
            <a:ext cx="7886700" cy="5021112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US" sz="3200" dirty="0" smtClean="0"/>
              <a:t>Angle and distance criteria seem to filter</a:t>
            </a:r>
            <a:br>
              <a:rPr lang="en-US" sz="3200" dirty="0" smtClean="0"/>
            </a:br>
            <a:r>
              <a:rPr lang="en-US" sz="3200" dirty="0" smtClean="0"/>
              <a:t>False Positive helices quite reliably</a:t>
            </a:r>
          </a:p>
          <a:p>
            <a:pPr>
              <a:buClr>
                <a:schemeClr val="accent1"/>
              </a:buClr>
            </a:pPr>
            <a:endParaRPr lang="en-US" sz="3200" dirty="0"/>
          </a:p>
          <a:p>
            <a:pPr>
              <a:buClr>
                <a:schemeClr val="accent1"/>
              </a:buClr>
            </a:pPr>
            <a:r>
              <a:rPr lang="en-US" sz="3200" dirty="0" smtClean="0"/>
              <a:t>This could be applied to</a:t>
            </a:r>
            <a:br>
              <a:rPr lang="en-US" sz="3200" dirty="0" smtClean="0"/>
            </a:br>
            <a:r>
              <a:rPr lang="en-US" sz="3200" dirty="0" smtClean="0">
                <a:solidFill>
                  <a:schemeClr val="accent1"/>
                </a:solidFill>
              </a:rPr>
              <a:t>refine the results of the classifier</a:t>
            </a:r>
            <a:br>
              <a:rPr lang="en-US" sz="3200" dirty="0" smtClean="0">
                <a:solidFill>
                  <a:schemeClr val="accent1"/>
                </a:solidFill>
              </a:rPr>
            </a:br>
            <a:r>
              <a:rPr lang="en-US" sz="3200" dirty="0" smtClean="0"/>
              <a:t>for better prediction performance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44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13</a:t>
            </a:fld>
            <a:endParaRPr lang="de-D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45" y="299725"/>
            <a:ext cx="8746427" cy="605662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721178" y="580767"/>
            <a:ext cx="3063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smtClean="0"/>
              <a:t>Protein 5ARH</a:t>
            </a:r>
          </a:p>
          <a:p>
            <a:pPr algn="ctr"/>
            <a:r>
              <a:rPr lang="de-DE" sz="2400" dirty="0" smtClean="0"/>
              <a:t>(ATP synthase)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313830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14</a:t>
            </a:fld>
            <a:endParaRPr lang="de-D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45" y="299725"/>
            <a:ext cx="8746427" cy="60566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721178" y="580767"/>
            <a:ext cx="3063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smtClean="0"/>
              <a:t>Helices classified</a:t>
            </a:r>
          </a:p>
          <a:p>
            <a:pPr algn="ctr"/>
            <a:r>
              <a:rPr lang="de-DE" sz="2400" dirty="0" smtClean="0"/>
              <a:t>as transmembrane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520687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15</a:t>
            </a:fld>
            <a:endParaRPr lang="de-D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46" y="299725"/>
            <a:ext cx="8746425" cy="60566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721178" y="580767"/>
            <a:ext cx="3063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smtClean="0"/>
              <a:t>Filter 1:</a:t>
            </a:r>
          </a:p>
          <a:p>
            <a:pPr algn="ctr"/>
            <a:r>
              <a:rPr lang="de-DE" sz="2400" dirty="0" smtClean="0"/>
              <a:t>by angle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37325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16</a:t>
            </a:fld>
            <a:endParaRPr lang="de-D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46" y="299725"/>
            <a:ext cx="8746425" cy="605662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721178" y="580767"/>
            <a:ext cx="3063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smtClean="0"/>
              <a:t>Filter 2:</a:t>
            </a:r>
          </a:p>
          <a:p>
            <a:pPr algn="ctr"/>
            <a:r>
              <a:rPr lang="de-DE" sz="2400" dirty="0" smtClean="0"/>
              <a:t>by distance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4216300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17</a:t>
            </a:fld>
            <a:endParaRPr lang="de-D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46" y="299725"/>
            <a:ext cx="8746424" cy="605662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287794" y="432486"/>
            <a:ext cx="3063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smtClean="0"/>
              <a:t>Membrane</a:t>
            </a:r>
          </a:p>
          <a:p>
            <a:pPr algn="ctr"/>
            <a:r>
              <a:rPr lang="de-DE" sz="2400" dirty="0" smtClean="0"/>
              <a:t>calculation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86698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Scores for non-TM proteins</a:t>
            </a:r>
            <a:endParaRPr 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dirty="0" smtClean="0"/>
              <a:t>Globulin -&gt; 0.169</a:t>
            </a:r>
          </a:p>
          <a:p>
            <a:r>
              <a:rPr lang="de-DE" dirty="0" smtClean="0"/>
              <a:t>Hexokinase -&gt; 0.162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8525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91C0A4A3-ACFE-5749-9F32-96609A34F1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582004"/>
            <a:ext cx="6858000" cy="3382028"/>
          </a:xfrm>
        </p:spPr>
        <p:txBody>
          <a:bodyPr anchor="ctr">
            <a:noAutofit/>
          </a:bodyPr>
          <a:lstStyle/>
          <a:p>
            <a:r>
              <a:rPr lang="de-DE" sz="8000" dirty="0" smtClean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you for</a:t>
            </a:r>
            <a:br>
              <a:rPr lang="de-DE" sz="8000" dirty="0" smtClean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de-DE" sz="8000" dirty="0" smtClean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your attention!</a:t>
            </a:r>
            <a:endParaRPr lang="de-DE" sz="8000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9498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800" b="1" dirty="0" smtClean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Transmembrane (TM) Proteins</a:t>
            </a:r>
            <a:endParaRPr lang="de-DE" sz="4800" b="1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accent1"/>
              </a:buClr>
            </a:pPr>
            <a:r>
              <a:rPr lang="en-US" sz="3200" dirty="0"/>
              <a:t>Perform </a:t>
            </a:r>
            <a:r>
              <a:rPr lang="en-US" sz="3200" dirty="0" smtClean="0"/>
              <a:t>many important</a:t>
            </a:r>
            <a:br>
              <a:rPr lang="en-US" sz="3200" dirty="0" smtClean="0"/>
            </a:br>
            <a:r>
              <a:rPr lang="en-US" sz="3200" dirty="0" smtClean="0"/>
              <a:t>physiological </a:t>
            </a:r>
            <a:r>
              <a:rPr lang="en-US" sz="3200" dirty="0"/>
              <a:t>tasks</a:t>
            </a:r>
          </a:p>
          <a:p>
            <a:pPr lvl="1">
              <a:buClr>
                <a:schemeClr val="accent1"/>
              </a:buClr>
            </a:pPr>
            <a:r>
              <a:rPr lang="en-US" sz="2800" dirty="0"/>
              <a:t>Molecule transport</a:t>
            </a:r>
          </a:p>
          <a:p>
            <a:pPr lvl="1">
              <a:buClr>
                <a:schemeClr val="accent1"/>
              </a:buClr>
            </a:pPr>
            <a:r>
              <a:rPr lang="en-US" sz="2800" dirty="0"/>
              <a:t>Cell signaling</a:t>
            </a:r>
          </a:p>
          <a:p>
            <a:pPr>
              <a:buClr>
                <a:schemeClr val="accent1"/>
              </a:buClr>
            </a:pPr>
            <a:r>
              <a:rPr lang="en-US" sz="3200" dirty="0"/>
              <a:t>Contained substructures</a:t>
            </a:r>
          </a:p>
          <a:p>
            <a:pPr lvl="1">
              <a:buClr>
                <a:schemeClr val="accent1"/>
              </a:buClr>
            </a:pPr>
            <a:r>
              <a:rPr lang="en-US" sz="2800" dirty="0"/>
              <a:t>Helix bundle</a:t>
            </a:r>
          </a:p>
          <a:p>
            <a:pPr lvl="1">
              <a:buClr>
                <a:schemeClr val="accent1"/>
              </a:buClr>
            </a:pPr>
            <a:r>
              <a:rPr lang="en-US" sz="2800" dirty="0"/>
              <a:t>Beta barrel</a:t>
            </a:r>
          </a:p>
          <a:p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2</a:t>
            </a:fld>
            <a:endParaRPr lang="de-DE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545" y="1471082"/>
            <a:ext cx="3080905" cy="479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613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800" b="1" dirty="0" smtClean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Motivation &amp; Goal</a:t>
            </a:r>
            <a:endParaRPr lang="de-DE" sz="4800" b="1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700365"/>
            <a:ext cx="7886700" cy="1731767"/>
          </a:xfrm>
        </p:spPr>
        <p:txBody>
          <a:bodyPr/>
          <a:lstStyle/>
          <a:p>
            <a:pPr>
              <a:buClr>
                <a:schemeClr val="accent1"/>
              </a:buClr>
            </a:pPr>
            <a:r>
              <a:rPr lang="en-US" sz="3200" dirty="0" smtClean="0"/>
              <a:t>Only few determined tertiary structures</a:t>
            </a:r>
          </a:p>
          <a:p>
            <a:pPr>
              <a:buClr>
                <a:schemeClr val="accent1"/>
              </a:buClr>
            </a:pPr>
            <a:r>
              <a:rPr lang="en-US" sz="3200" dirty="0" smtClean="0"/>
              <a:t>PDB entries have no information on</a:t>
            </a:r>
            <a:br>
              <a:rPr lang="en-US" sz="3200" dirty="0" smtClean="0"/>
            </a:br>
            <a:r>
              <a:rPr lang="en-US" sz="3200" dirty="0" smtClean="0">
                <a:solidFill>
                  <a:schemeClr val="accent1"/>
                </a:solidFill>
              </a:rPr>
              <a:t>membrane topology</a:t>
            </a:r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3</a:t>
            </a:fld>
            <a:endParaRPr lang="de-DE" dirty="0"/>
          </a:p>
        </p:txBody>
      </p:sp>
      <p:sp>
        <p:nvSpPr>
          <p:cNvPr id="14" name="Rounded Rectangle 13"/>
          <p:cNvSpPr/>
          <p:nvPr/>
        </p:nvSpPr>
        <p:spPr>
          <a:xfrm>
            <a:off x="428235" y="3890311"/>
            <a:ext cx="1513301" cy="110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 smtClean="0"/>
              <a:t>PDB</a:t>
            </a:r>
          </a:p>
          <a:p>
            <a:pPr algn="ctr"/>
            <a:r>
              <a:rPr lang="de-DE" sz="2800" dirty="0" smtClean="0"/>
              <a:t>Entry</a:t>
            </a:r>
            <a:endParaRPr lang="de-DE" sz="2800" dirty="0"/>
          </a:p>
        </p:txBody>
      </p:sp>
      <p:sp>
        <p:nvSpPr>
          <p:cNvPr id="17" name="Right Arrow 16"/>
          <p:cNvSpPr/>
          <p:nvPr/>
        </p:nvSpPr>
        <p:spPr>
          <a:xfrm>
            <a:off x="2091847" y="4241881"/>
            <a:ext cx="1265130" cy="413359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tangle 17"/>
          <p:cNvSpPr/>
          <p:nvPr/>
        </p:nvSpPr>
        <p:spPr>
          <a:xfrm>
            <a:off x="2091847" y="4671576"/>
            <a:ext cx="12651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dirty="0" smtClean="0"/>
              <a:t>Helices</a:t>
            </a:r>
            <a:endParaRPr lang="de-DE" sz="2400" dirty="0"/>
          </a:p>
        </p:txBody>
      </p:sp>
      <p:sp>
        <p:nvSpPr>
          <p:cNvPr id="19" name="Rounded Rectangle 18"/>
          <p:cNvSpPr/>
          <p:nvPr/>
        </p:nvSpPr>
        <p:spPr>
          <a:xfrm>
            <a:off x="3507288" y="3898188"/>
            <a:ext cx="1513301" cy="11022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 smtClean="0"/>
              <a:t>Is helix TM?</a:t>
            </a:r>
            <a:endParaRPr lang="de-DE" sz="2800" dirty="0"/>
          </a:p>
        </p:txBody>
      </p:sp>
      <p:sp>
        <p:nvSpPr>
          <p:cNvPr id="20" name="Rectangle 19"/>
          <p:cNvSpPr/>
          <p:nvPr/>
        </p:nvSpPr>
        <p:spPr>
          <a:xfrm>
            <a:off x="3507288" y="5000479"/>
            <a:ext cx="151330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dirty="0" smtClean="0"/>
              <a:t>Classifier</a:t>
            </a:r>
            <a:endParaRPr lang="de-DE" sz="2400" dirty="0"/>
          </a:p>
        </p:txBody>
      </p:sp>
      <p:sp>
        <p:nvSpPr>
          <p:cNvPr id="22" name="Right Arrow 21"/>
          <p:cNvSpPr/>
          <p:nvPr/>
        </p:nvSpPr>
        <p:spPr>
          <a:xfrm>
            <a:off x="5170900" y="4241881"/>
            <a:ext cx="1265130" cy="413359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ounded Rectangle 27"/>
          <p:cNvSpPr/>
          <p:nvPr/>
        </p:nvSpPr>
        <p:spPr>
          <a:xfrm>
            <a:off x="6586342" y="3726235"/>
            <a:ext cx="2069144" cy="14543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 smtClean="0"/>
              <a:t>Calculate Membrane Geometry</a:t>
            </a:r>
            <a:endParaRPr lang="de-DE" sz="2800" dirty="0"/>
          </a:p>
        </p:txBody>
      </p:sp>
      <p:sp>
        <p:nvSpPr>
          <p:cNvPr id="29" name="Rectangle 28"/>
          <p:cNvSpPr/>
          <p:nvPr/>
        </p:nvSpPr>
        <p:spPr>
          <a:xfrm>
            <a:off x="5170900" y="4668746"/>
            <a:ext cx="126513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dirty="0" smtClean="0"/>
              <a:t>TM</a:t>
            </a:r>
          </a:p>
          <a:p>
            <a:pPr algn="ctr"/>
            <a:r>
              <a:rPr lang="de-DE" sz="2400" dirty="0" smtClean="0"/>
              <a:t>Helices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495044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800" b="1" dirty="0" smtClean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Processing</a:t>
            </a:r>
            <a:endParaRPr lang="de-DE" sz="4800" b="1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64437"/>
            <a:ext cx="7886700" cy="5021112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US" sz="3200" dirty="0" smtClean="0"/>
              <a:t>PDBTM Database</a:t>
            </a:r>
          </a:p>
          <a:p>
            <a:pPr lvl="1">
              <a:buClr>
                <a:schemeClr val="accent1"/>
              </a:buClr>
            </a:pPr>
            <a:r>
              <a:rPr lang="en-US" sz="2800" dirty="0" smtClean="0"/>
              <a:t>Annotates transmembrane regions in proteins</a:t>
            </a:r>
          </a:p>
          <a:p>
            <a:pPr>
              <a:buClr>
                <a:schemeClr val="accent1"/>
              </a:buClr>
            </a:pPr>
            <a:r>
              <a:rPr lang="en-US" sz="3200" dirty="0" smtClean="0"/>
              <a:t>Find </a:t>
            </a:r>
            <a:r>
              <a:rPr lang="en-US" sz="3200" dirty="0" smtClean="0">
                <a:solidFill>
                  <a:schemeClr val="accent1"/>
                </a:solidFill>
              </a:rPr>
              <a:t>overlap</a:t>
            </a:r>
            <a:r>
              <a:rPr lang="en-US" sz="3200" dirty="0" smtClean="0"/>
              <a:t> between</a:t>
            </a:r>
          </a:p>
          <a:p>
            <a:pPr lvl="1">
              <a:buClr>
                <a:schemeClr val="accent1"/>
              </a:buClr>
            </a:pPr>
            <a:r>
              <a:rPr lang="en-US" sz="2800" dirty="0" smtClean="0"/>
              <a:t>Annotated TM regions (PDBTM)</a:t>
            </a:r>
          </a:p>
          <a:p>
            <a:pPr lvl="1">
              <a:buClr>
                <a:schemeClr val="accent1"/>
              </a:buClr>
            </a:pPr>
            <a:r>
              <a:rPr lang="en-US" sz="2800" dirty="0" smtClean="0"/>
              <a:t>Helix regions (PDB)</a:t>
            </a:r>
          </a:p>
          <a:p>
            <a:pPr>
              <a:buClr>
                <a:schemeClr val="accent1"/>
              </a:buClr>
            </a:pPr>
            <a:r>
              <a:rPr lang="en-US" sz="3200" dirty="0" smtClean="0"/>
              <a:t>Overlap	≥ 70% → positive samples</a:t>
            </a:r>
            <a:br>
              <a:rPr lang="en-US" sz="3200" dirty="0" smtClean="0"/>
            </a:br>
            <a:r>
              <a:rPr lang="en-US" sz="3200" dirty="0" smtClean="0"/>
              <a:t>		= 0%   → negative samples</a:t>
            </a:r>
          </a:p>
          <a:p>
            <a:pPr>
              <a:buClr>
                <a:schemeClr val="accent1"/>
              </a:buClr>
            </a:pPr>
            <a:r>
              <a:rPr lang="en-US" sz="3200" dirty="0" smtClean="0"/>
              <a:t>Additional neg. samples from</a:t>
            </a:r>
            <a:br>
              <a:rPr lang="en-US" sz="3200" dirty="0" smtClean="0"/>
            </a:br>
            <a:r>
              <a:rPr lang="en-US" sz="3200" dirty="0" smtClean="0"/>
              <a:t>globular proteins</a:t>
            </a:r>
          </a:p>
          <a:p>
            <a:pPr>
              <a:buClr>
                <a:schemeClr val="accent1"/>
              </a:buClr>
            </a:pPr>
            <a:endParaRPr lang="en-US" sz="32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25176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800" b="1" smtClean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Differences TM vs non-TM</a:t>
            </a:r>
            <a:endParaRPr lang="de-DE" sz="4800" b="1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5</a:t>
            </a:fld>
            <a:endParaRPr lang="de-D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57" y="2287163"/>
            <a:ext cx="4678323" cy="365262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32460" y="1697552"/>
            <a:ext cx="48453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Clr>
                <a:schemeClr val="accent1"/>
              </a:buClr>
            </a:pPr>
            <a:r>
              <a:rPr lang="en-US" sz="2800" dirty="0" smtClean="0"/>
              <a:t>Amino Acid Composition</a:t>
            </a:r>
            <a:endParaRPr lang="en-US" sz="2800" dirty="0"/>
          </a:p>
        </p:txBody>
      </p:sp>
      <p:sp>
        <p:nvSpPr>
          <p:cNvPr id="8" name="Rectangle 7"/>
          <p:cNvSpPr/>
          <p:nvPr/>
        </p:nvSpPr>
        <p:spPr>
          <a:xfrm>
            <a:off x="4819579" y="1763943"/>
            <a:ext cx="423207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Clr>
                <a:schemeClr val="accent1"/>
              </a:buClr>
            </a:pPr>
            <a:r>
              <a:rPr lang="en-US" sz="2800" dirty="0" smtClean="0"/>
              <a:t>Helix length</a:t>
            </a:r>
            <a:endParaRPr lang="en-US" sz="28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1500" y="2171344"/>
            <a:ext cx="4300152" cy="3262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47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800" b="1" dirty="0" smtClean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Helix Classification</a:t>
            </a:r>
            <a:endParaRPr lang="de-DE" sz="4800" b="1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64437"/>
            <a:ext cx="7886700" cy="5021112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US" sz="3200" dirty="0" smtClean="0"/>
              <a:t>70% training data, 30% test data</a:t>
            </a:r>
            <a:endParaRPr lang="en-US" sz="2800" dirty="0" smtClean="0"/>
          </a:p>
          <a:p>
            <a:pPr>
              <a:buClr>
                <a:schemeClr val="accent1"/>
              </a:buClr>
            </a:pPr>
            <a:r>
              <a:rPr lang="en-US" sz="3200" dirty="0" smtClean="0"/>
              <a:t>Features: Amino acid counts</a:t>
            </a:r>
            <a:endParaRPr lang="en-US" sz="2800" dirty="0" smtClean="0"/>
          </a:p>
          <a:p>
            <a:pPr>
              <a:buClr>
                <a:schemeClr val="accent1"/>
              </a:buClr>
            </a:pPr>
            <a:r>
              <a:rPr lang="en-US" sz="3200" dirty="0" smtClean="0"/>
              <a:t>Classifiers: linear &amp; </a:t>
            </a:r>
            <a:r>
              <a:rPr lang="en-US" sz="3200" dirty="0" err="1" smtClean="0"/>
              <a:t>rbf</a:t>
            </a:r>
            <a:r>
              <a:rPr lang="en-US" sz="3200" dirty="0" smtClean="0"/>
              <a:t> kernel SVM</a:t>
            </a:r>
          </a:p>
          <a:p>
            <a:pPr>
              <a:buClr>
                <a:schemeClr val="accent1"/>
              </a:buClr>
            </a:pPr>
            <a:endParaRPr lang="en-US" sz="32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6</a:t>
            </a:fld>
            <a:endParaRPr lang="de-DE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5191101"/>
              </p:ext>
            </p:extLst>
          </p:nvPr>
        </p:nvGraphicFramePr>
        <p:xfrm>
          <a:off x="628650" y="3450035"/>
          <a:ext cx="4681752" cy="308887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8000"/>
                <a:gridCol w="648000"/>
                <a:gridCol w="1692876"/>
                <a:gridCol w="1692876"/>
              </a:tblGrid>
              <a:tr h="504000">
                <a:tc rowSpan="2" gridSpan="2"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rbf kernel SVM</a:t>
                      </a:r>
                      <a:endParaRPr lang="de-DE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2400" dirty="0" smtClean="0"/>
                        <a:t>Reality</a:t>
                      </a:r>
                      <a:endParaRPr lang="de-DE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</a:tr>
              <a:tr h="504000">
                <a:tc gridSpan="2" v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000" dirty="0" smtClean="0"/>
                        <a:t>TM</a:t>
                      </a:r>
                      <a:endParaRPr lang="de-DE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000" dirty="0" smtClean="0"/>
                        <a:t>non-TM</a:t>
                      </a:r>
                      <a:endParaRPr lang="de-DE" sz="2000" dirty="0"/>
                    </a:p>
                  </a:txBody>
                  <a:tcPr anchor="ctr"/>
                </a:tc>
              </a:tr>
              <a:tr h="1040439">
                <a:tc rowSpan="2">
                  <a:txBody>
                    <a:bodyPr/>
                    <a:lstStyle/>
                    <a:p>
                      <a:pPr algn="ctr"/>
                      <a:r>
                        <a:rPr lang="de-DE" sz="2400" dirty="0" smtClean="0"/>
                        <a:t>Predicted</a:t>
                      </a:r>
                      <a:endParaRPr lang="de-DE" sz="2400" dirty="0"/>
                    </a:p>
                  </a:txBody>
                  <a:tcPr vert="vert27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000" dirty="0" smtClean="0"/>
                        <a:t>TM</a:t>
                      </a:r>
                      <a:endParaRPr lang="de-DE" sz="2000" dirty="0"/>
                    </a:p>
                  </a:txBody>
                  <a:tcPr vert="vert27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10016</a:t>
                      </a:r>
                      <a:endParaRPr lang="de-DE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569</a:t>
                      </a:r>
                      <a:endParaRPr lang="de-DE" sz="2800" dirty="0"/>
                    </a:p>
                  </a:txBody>
                  <a:tcPr anchor="ctr"/>
                </a:tc>
              </a:tr>
              <a:tr h="1040439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000" dirty="0" smtClean="0"/>
                        <a:t>non-TM</a:t>
                      </a:r>
                      <a:endParaRPr lang="de-DE" sz="2000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405</a:t>
                      </a:r>
                      <a:endParaRPr lang="de-DE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14027</a:t>
                      </a:r>
                      <a:endParaRPr lang="de-DE" sz="28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708822" y="3929449"/>
            <a:ext cx="24713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sz="3200" dirty="0" smtClean="0"/>
              <a:t>Sn = 0.96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sz="3200" dirty="0" smtClean="0"/>
              <a:t>Sp = 0.96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de-DE" sz="3200" dirty="0" smtClean="0"/>
              <a:t>MCC = 0.92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8650" y="116359"/>
            <a:ext cx="73641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>
                <a:solidFill>
                  <a:srgbClr val="FF0000"/>
                </a:solidFill>
              </a:rPr>
              <a:t>Brauchen wir die Confusion matrix überhaupt? Macht es nur mehr bloated,</a:t>
            </a:r>
          </a:p>
          <a:p>
            <a:r>
              <a:rPr lang="de-DE" b="1" dirty="0" smtClean="0">
                <a:solidFill>
                  <a:srgbClr val="FF0000"/>
                </a:solidFill>
              </a:rPr>
              <a:t>Sn/SP/MCC sind viel kompakter</a:t>
            </a:r>
            <a:endParaRPr lang="de-DE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2004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6842"/>
            <a:ext cx="7886700" cy="1325563"/>
          </a:xfrm>
        </p:spPr>
        <p:txBody>
          <a:bodyPr>
            <a:normAutofit/>
          </a:bodyPr>
          <a:lstStyle/>
          <a:p>
            <a:r>
              <a:rPr lang="de-DE" sz="4800" b="1" dirty="0" smtClean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Linear SVM weights</a:t>
            </a:r>
            <a:endParaRPr lang="de-DE" sz="4800" b="1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5727142"/>
            <a:ext cx="7886700" cy="1130857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US" dirty="0" smtClean="0"/>
              <a:t>SVM learned hydrophobicity measure</a:t>
            </a:r>
            <a:br>
              <a:rPr lang="en-US" dirty="0" smtClean="0"/>
            </a:br>
            <a:r>
              <a:rPr lang="en-US" dirty="0" smtClean="0"/>
              <a:t>without prior knowledge</a:t>
            </a:r>
          </a:p>
          <a:p>
            <a:pPr>
              <a:buClr>
                <a:schemeClr val="accent1"/>
              </a:buClr>
            </a:pPr>
            <a:endParaRPr lang="en-US" sz="32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7</a:t>
            </a:fld>
            <a:endParaRPr lang="de-DE" dirty="0"/>
          </a:p>
        </p:txBody>
      </p:sp>
      <p:pic>
        <p:nvPicPr>
          <p:cNvPr id="8" name="Inhaltsplatzhalter 4">
            <a:extLst>
              <a:ext uri="{FF2B5EF4-FFF2-40B4-BE49-F238E27FC236}">
                <a16:creationId xmlns:a16="http://schemas.microsoft.com/office/drawing/2014/main" xmlns="" id="{ACAD2ADE-A102-AB4F-8E3F-B0DD44B53D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301" y="1215788"/>
            <a:ext cx="6401397" cy="451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315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4800" b="1" dirty="0" smtClean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Membrane geometry calculation</a:t>
            </a:r>
            <a:endParaRPr lang="de-DE" sz="4800" b="1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64437"/>
            <a:ext cx="7886700" cy="5021112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US" sz="3200" dirty="0" smtClean="0"/>
              <a:t>Preliminary geometry</a:t>
            </a:r>
          </a:p>
          <a:p>
            <a:pPr lvl="1">
              <a:buClr>
                <a:schemeClr val="accent1"/>
              </a:buClr>
            </a:pPr>
            <a:r>
              <a:rPr lang="en-US" sz="2800" dirty="0" smtClean="0"/>
              <a:t>Filter potential FP helices</a:t>
            </a:r>
            <a:br>
              <a:rPr lang="en-US" sz="2800" dirty="0" smtClean="0"/>
            </a:br>
            <a:r>
              <a:rPr lang="en-US" sz="2800" dirty="0" smtClean="0"/>
              <a:t>via angle and distance cutoffs</a:t>
            </a:r>
          </a:p>
          <a:p>
            <a:pPr lvl="1">
              <a:buClr>
                <a:schemeClr val="accent1"/>
              </a:buClr>
            </a:pPr>
            <a:r>
              <a:rPr lang="en-US" sz="2800" dirty="0" smtClean="0"/>
              <a:t>Remaining helices</a:t>
            </a:r>
          </a:p>
          <a:p>
            <a:pPr marL="457200" lvl="1" indent="0">
              <a:buClr>
                <a:schemeClr val="accent1"/>
              </a:buClr>
              <a:buNone/>
            </a:pPr>
            <a:r>
              <a:rPr lang="en-US" sz="2800" dirty="0" smtClean="0">
                <a:sym typeface="Wingdings" panose="05000000000000000000" pitchFamily="2" charset="2"/>
              </a:rPr>
              <a:t> first PCA loading vector = Membrane normal</a:t>
            </a:r>
            <a:endParaRPr lang="en-US" sz="2800" dirty="0" smtClean="0"/>
          </a:p>
          <a:p>
            <a:pPr>
              <a:buClr>
                <a:schemeClr val="accent1"/>
              </a:buClr>
            </a:pPr>
            <a:r>
              <a:rPr lang="en-US" sz="3200" dirty="0" err="1" smtClean="0"/>
              <a:t>Optimisation</a:t>
            </a:r>
            <a:endParaRPr lang="en-US" sz="3200" dirty="0" smtClean="0"/>
          </a:p>
          <a:p>
            <a:pPr lvl="1">
              <a:buClr>
                <a:schemeClr val="accent1"/>
              </a:buClr>
            </a:pPr>
            <a:r>
              <a:rPr lang="en-US" sz="2800" dirty="0" smtClean="0"/>
              <a:t>Objective function: </a:t>
            </a:r>
            <a:r>
              <a:rPr lang="en-US" sz="2800" dirty="0" smtClean="0">
                <a:solidFill>
                  <a:schemeClr val="accent1"/>
                </a:solidFill>
              </a:rPr>
              <a:t>Q-value</a:t>
            </a:r>
            <a:endParaRPr lang="en-US" sz="2800" dirty="0"/>
          </a:p>
          <a:p>
            <a:pPr lvl="1">
              <a:buClr>
                <a:schemeClr val="accent1"/>
              </a:buClr>
            </a:pPr>
            <a:r>
              <a:rPr lang="en-US" sz="2800" dirty="0" smtClean="0"/>
              <a:t>Sample test vectors in cone</a:t>
            </a:r>
            <a:br>
              <a:rPr lang="en-US" sz="2800" dirty="0" smtClean="0"/>
            </a:br>
            <a:r>
              <a:rPr lang="en-US" sz="2800" dirty="0" smtClean="0"/>
              <a:t>around normal vector</a:t>
            </a:r>
          </a:p>
          <a:p>
            <a:pPr lvl="1">
              <a:buClr>
                <a:schemeClr val="accent1"/>
              </a:buClr>
            </a:pPr>
            <a:r>
              <a:rPr lang="en-US" sz="2800" dirty="0" smtClean="0"/>
              <a:t>Take vector with highest Q-value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19804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4800" b="1" dirty="0" smtClean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Membrane geometry calculation</a:t>
            </a:r>
            <a:endParaRPr lang="de-DE" sz="4800" b="1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64437"/>
            <a:ext cx="7886700" cy="5021112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US" sz="3200" dirty="0" smtClean="0"/>
              <a:t>Divide </a:t>
            </a:r>
            <a:r>
              <a:rPr lang="en-US" sz="3200" dirty="0">
                <a:sym typeface="Wingdings" panose="05000000000000000000" pitchFamily="2" charset="2"/>
              </a:rPr>
              <a:t>tertiary structure in </a:t>
            </a:r>
            <a:r>
              <a:rPr lang="en-US" sz="3200" dirty="0" smtClean="0">
                <a:sym typeface="Wingdings" panose="05000000000000000000" pitchFamily="2" charset="2"/>
              </a:rPr>
              <a:t>slices</a:t>
            </a:r>
          </a:p>
          <a:p>
            <a:pPr>
              <a:buClr>
                <a:schemeClr val="accent1"/>
              </a:buClr>
            </a:pPr>
            <a:r>
              <a:rPr lang="en-US" sz="3200" dirty="0">
                <a:sym typeface="Wingdings" panose="05000000000000000000" pitchFamily="2" charset="2"/>
              </a:rPr>
              <a:t>Calculate hydrophobic and geometric </a:t>
            </a:r>
            <a:r>
              <a:rPr lang="en-US" sz="3200" dirty="0" smtClean="0">
                <a:sym typeface="Wingdings" panose="05000000000000000000" pitchFamily="2" charset="2"/>
              </a:rPr>
              <a:t>factors</a:t>
            </a:r>
            <a:endParaRPr lang="en-US" sz="3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EDF39-ED76-124E-8FEE-69649FA67DBF}" type="slidenum">
              <a:rPr lang="de-DE" smtClean="0"/>
              <a:t>9</a:t>
            </a:fld>
            <a:endParaRPr lang="de-D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60" y="2629355"/>
            <a:ext cx="4247913" cy="39561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9" t="10031" r="8662" b="3374"/>
          <a:stretch/>
        </p:blipFill>
        <p:spPr>
          <a:xfrm>
            <a:off x="4055332" y="2890000"/>
            <a:ext cx="4805235" cy="342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375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259</Words>
  <Application>Microsoft Office PowerPoint</Application>
  <PresentationFormat>On-screen Show (4:3)</PresentationFormat>
  <Paragraphs>123</Paragraphs>
  <Slides>19</Slides>
  <Notes>18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Wingdings</vt:lpstr>
      <vt:lpstr>Office</vt:lpstr>
      <vt:lpstr>Identifying Transmembrane Helices in Tertiary Structures</vt:lpstr>
      <vt:lpstr>Transmembrane (TM) Proteins</vt:lpstr>
      <vt:lpstr>Motivation &amp; Goal</vt:lpstr>
      <vt:lpstr>Data Processing</vt:lpstr>
      <vt:lpstr>Differences TM vs non-TM</vt:lpstr>
      <vt:lpstr>Helix Classification</vt:lpstr>
      <vt:lpstr>Linear SVM weights</vt:lpstr>
      <vt:lpstr>Membrane geometry calculation</vt:lpstr>
      <vt:lpstr>Membrane geometry calculation</vt:lpstr>
      <vt:lpstr>Optimisation result</vt:lpstr>
      <vt:lpstr>Optimisation result</vt:lpstr>
      <vt:lpstr>False Positive Removal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Scores for non-TM proteins</vt:lpstr>
      <vt:lpstr>Thank you for your attention!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Identifying Transmembrane Helices in Tertiary Structures </dc:title>
  <dc:creator>Julian Späth</dc:creator>
  <cp:lastModifiedBy>Windows-Benutzer</cp:lastModifiedBy>
  <cp:revision>25</cp:revision>
  <dcterms:created xsi:type="dcterms:W3CDTF">2018-06-20T10:51:57Z</dcterms:created>
  <dcterms:modified xsi:type="dcterms:W3CDTF">2018-06-21T00:57:35Z</dcterms:modified>
</cp:coreProperties>
</file>

<file path=docProps/thumbnail.jpeg>
</file>